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79" r:id="rId2"/>
    <p:sldId id="280" r:id="rId3"/>
    <p:sldId id="263" r:id="rId4"/>
    <p:sldId id="281" r:id="rId5"/>
    <p:sldId id="268" r:id="rId6"/>
    <p:sldId id="267" r:id="rId7"/>
    <p:sldId id="270" r:id="rId8"/>
    <p:sldId id="269" r:id="rId9"/>
    <p:sldId id="282" r:id="rId10"/>
    <p:sldId id="272" r:id="rId11"/>
    <p:sldId id="273" r:id="rId12"/>
    <p:sldId id="274" r:id="rId13"/>
    <p:sldId id="275" r:id="rId14"/>
    <p:sldId id="276" r:id="rId15"/>
    <p:sldId id="292" r:id="rId16"/>
    <p:sldId id="290" r:id="rId17"/>
    <p:sldId id="289" r:id="rId18"/>
    <p:sldId id="284" r:id="rId19"/>
    <p:sldId id="286" r:id="rId20"/>
    <p:sldId id="285" r:id="rId21"/>
    <p:sldId id="287" r:id="rId22"/>
    <p:sldId id="288" r:id="rId23"/>
    <p:sldId id="291" r:id="rId24"/>
    <p:sldId id="278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-nas\users\tthrailkill\Language%20Arts--8th\Star\2011-2012\Survey\Survey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Having a raffle for $10.00 and $75.00 Gift Cards encouraged me to attend STAR.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11891825666004273"/>
          <c:y val="2.12483370108943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-0.28775229018722975"/>
                  <c:y val="5.69306197475414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'10-Raffle'!$A$2:$A$5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'10-Raffle'!$B$2:$B$5</c:f>
              <c:numCache>
                <c:formatCode>0.0%</c:formatCode>
                <c:ptCount val="4"/>
                <c:pt idx="0">
                  <c:v>0.5</c:v>
                </c:pt>
                <c:pt idx="1">
                  <c:v>0.27800000000000002</c:v>
                </c:pt>
                <c:pt idx="2">
                  <c:v>0.19400000000000001</c:v>
                </c:pt>
                <c:pt idx="3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Having a raffle for items such</a:t>
            </a:r>
            <a:r>
              <a:rPr lang="en-US" sz="2000" b="1" baseline="0">
                <a:effectLst/>
              </a:rPr>
              <a:t> as a pair of Beats Headphones would encourage me to attend STAR.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11891825666004273"/>
          <c:y val="2.12483370108943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5.8915684733103449E-2"/>
                  <c:y val="0.128264551744100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'11-Beats'!$A$2:$A$5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'11-Beats'!$B$2:$B$5</c:f>
              <c:numCache>
                <c:formatCode>0.0%</c:formatCode>
                <c:ptCount val="4"/>
                <c:pt idx="0">
                  <c:v>0.66700000000000004</c:v>
                </c:pt>
                <c:pt idx="1">
                  <c:v>0.19400000000000001</c:v>
                </c:pt>
                <c:pt idx="2">
                  <c:v>0.111</c:v>
                </c:pt>
                <c:pt idx="3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Earning rewards (food coupons, skating passes, raffle tickets) encourages me to stay focused during STAR</a:t>
            </a:r>
            <a:r>
              <a:rPr lang="en-US" sz="2000" b="1" baseline="0">
                <a:effectLst/>
              </a:rPr>
              <a:t>.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11891825666004273"/>
          <c:y val="2.12483370108943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-0.30321653021338207"/>
                  <c:y val="7.60827735842975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33445148677514941"/>
                  <c:y val="9.11563302972524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'12-Rewards'!$A$2:$A$5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'12-Rewards'!$B$2:$B$5</c:f>
              <c:numCache>
                <c:formatCode>0.0%</c:formatCode>
                <c:ptCount val="4"/>
                <c:pt idx="0">
                  <c:v>0.65700000000000003</c:v>
                </c:pt>
                <c:pt idx="1">
                  <c:v>0.314</c:v>
                </c:pt>
                <c:pt idx="2">
                  <c:v>2.9000000000000001E-2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Offering a warm breakfast such as pancakes and/or biscuits</a:t>
            </a:r>
            <a:r>
              <a:rPr lang="en-US" sz="2000" b="1" baseline="0">
                <a:effectLst/>
              </a:rPr>
              <a:t> encourages me to attend STAR.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12397834521159239"/>
          <c:y val="2.12483370108943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0.37742985811134533"/>
                  <c:y val="5.7632459149543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'13-Breakfast'!$A$2:$A$5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'13-Breakfast'!$B$2:$B$5</c:f>
              <c:numCache>
                <c:formatCode>0.0%</c:formatCode>
                <c:ptCount val="4"/>
                <c:pt idx="0">
                  <c:v>0.58299999999999996</c:v>
                </c:pt>
                <c:pt idx="1">
                  <c:v>0.30599999999999999</c:v>
                </c:pt>
                <c:pt idx="2">
                  <c:v>0.111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Offering a snack like cereal bars, crackers, and juice encourages me to attend STAR</a:t>
            </a:r>
            <a:r>
              <a:rPr lang="en-US" sz="2000" b="1" baseline="0">
                <a:effectLst/>
              </a:rPr>
              <a:t>.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12397834521159239"/>
          <c:y val="2.12483370108943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0.38588153787132906"/>
                  <c:y val="7.71080767289822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'14-Snack'!$A$2:$A$5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'14-Snack'!$B$2:$B$5</c:f>
              <c:numCache>
                <c:formatCode>0.0%</c:formatCode>
                <c:ptCount val="4"/>
                <c:pt idx="0">
                  <c:v>0.30599999999999999</c:v>
                </c:pt>
                <c:pt idx="1">
                  <c:v>0.44400000000000001</c:v>
                </c:pt>
                <c:pt idx="2">
                  <c:v>0.25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It is better to attend STAR after</a:t>
            </a:r>
            <a:r>
              <a:rPr lang="en-US" sz="2000" b="1" baseline="0">
                <a:effectLst/>
              </a:rPr>
              <a:t> school as opposed to attending on a Saturday</a:t>
            </a:r>
            <a:r>
              <a:rPr lang="en-US" sz="2000" b="1">
                <a:effectLst/>
              </a:rPr>
              <a:t>.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11891825666004273"/>
          <c:y val="2.12483370108943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'6-After School'!$A$2:$A$5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'6-After School'!$B$2:$B$5</c:f>
              <c:numCache>
                <c:formatCode>0.0%</c:formatCode>
                <c:ptCount val="4"/>
                <c:pt idx="0">
                  <c:v>0.216</c:v>
                </c:pt>
                <c:pt idx="1">
                  <c:v>0.24299999999999999</c:v>
                </c:pt>
                <c:pt idx="2">
                  <c:v>0.24299999999999999</c:v>
                </c:pt>
                <c:pt idx="3">
                  <c:v>0.29699999999999999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I would like to receive more help with homework, missing work, and/or</a:t>
            </a:r>
            <a:r>
              <a:rPr lang="en-US" sz="2000" b="1" baseline="0">
                <a:effectLst/>
              </a:rPr>
              <a:t> school work as part of STAR.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11891825666004273"/>
          <c:y val="2.12483370108943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'9-Help'!$A$2:$A$5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'9-Help'!$B$2:$B$5</c:f>
              <c:numCache>
                <c:formatCode>0.0%</c:formatCode>
                <c:ptCount val="4"/>
                <c:pt idx="0">
                  <c:v>0.41699999999999998</c:v>
                </c:pt>
                <c:pt idx="1">
                  <c:v>0.36099999999999999</c:v>
                </c:pt>
                <c:pt idx="2">
                  <c:v>0.16700000000000001</c:v>
                </c:pt>
                <c:pt idx="3">
                  <c:v>5.6000000000000001E-2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I feel STAR helped me in the area of Reading.</a:t>
            </a:r>
            <a:endParaRPr lang="en-US" sz="2000">
              <a:effectLst/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'2-Reading'!$A$2:$A$5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'2-Reading'!$B$2:$B$5</c:f>
              <c:numCache>
                <c:formatCode>0.0%</c:formatCode>
                <c:ptCount val="4"/>
                <c:pt idx="0">
                  <c:v>0.13500000000000001</c:v>
                </c:pt>
                <c:pt idx="1">
                  <c:v>0.59499999999999997</c:v>
                </c:pt>
                <c:pt idx="2">
                  <c:v>0.27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I feel STAR helped me in the area of Mathematics.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20472360597782421"/>
          <c:y val="3.052797929866474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'1-Math'!$A$2:$A$5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'1-Math'!$B$2:$B$5</c:f>
              <c:numCache>
                <c:formatCode>0.0%</c:formatCode>
                <c:ptCount val="4"/>
                <c:pt idx="0">
                  <c:v>0.40500000000000003</c:v>
                </c:pt>
                <c:pt idx="1">
                  <c:v>0.54100000000000004</c:v>
                </c:pt>
                <c:pt idx="2">
                  <c:v>5.3999999999999999E-2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I feel more confident</a:t>
            </a:r>
            <a:r>
              <a:rPr lang="en-US" sz="2000" b="1" baseline="0">
                <a:effectLst/>
              </a:rPr>
              <a:t> about taking the CRCT because of the lessons I learned in STAR</a:t>
            </a:r>
            <a:r>
              <a:rPr lang="en-US" sz="2000" b="1">
                <a:effectLst/>
              </a:rPr>
              <a:t>.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11891825666004273"/>
          <c:y val="2.12483370108943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'3-Confidence'!$A$2:$A$5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'3-Confidence'!$B$2:$B$5</c:f>
              <c:numCache>
                <c:formatCode>0.0%</c:formatCode>
                <c:ptCount val="4"/>
                <c:pt idx="0">
                  <c:v>0.45900000000000002</c:v>
                </c:pt>
                <c:pt idx="1">
                  <c:v>0.432</c:v>
                </c:pt>
                <c:pt idx="2">
                  <c:v>8.1000000000000003E-2</c:v>
                </c:pt>
                <c:pt idx="3">
                  <c:v>2.7E-2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dirty="0">
                <a:effectLst/>
              </a:rPr>
              <a:t>I feel more confident</a:t>
            </a:r>
            <a:r>
              <a:rPr lang="en-US" sz="2000" b="1" baseline="0" dirty="0">
                <a:effectLst/>
              </a:rPr>
              <a:t> about school because of the lessons I learned in STAR</a:t>
            </a:r>
            <a:r>
              <a:rPr lang="en-US" sz="2000" b="1" dirty="0">
                <a:effectLst/>
              </a:rPr>
              <a:t>.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11891825666004273"/>
          <c:y val="2.12483370108943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0.16410933229472982"/>
                  <c:y val="2.12137647956580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'4-Conf-School'!$A$2:$A$5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'4-Conf-School'!$B$2:$B$5</c:f>
              <c:numCache>
                <c:formatCode>0.0%</c:formatCode>
                <c:ptCount val="4"/>
                <c:pt idx="0">
                  <c:v>0.40500000000000003</c:v>
                </c:pt>
                <c:pt idx="1">
                  <c:v>0.432</c:v>
                </c:pt>
                <c:pt idx="2">
                  <c:v>0.13500000000000001</c:v>
                </c:pt>
                <c:pt idx="3">
                  <c:v>2.07E-2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I would recommend STAR to</a:t>
            </a:r>
            <a:r>
              <a:rPr lang="en-US" sz="2000" b="1" baseline="0">
                <a:effectLst/>
              </a:rPr>
              <a:t> someone who is looking for help with the CRCT.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12397834521159239"/>
          <c:y val="2.12483370108943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8.3192357481150753E-2"/>
                  <c:y val="0.147811066859027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'16-Recommend'!$A$2:$A$5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'16-Recommend'!$B$2:$B$5</c:f>
              <c:numCache>
                <c:formatCode>0.0%</c:formatCode>
                <c:ptCount val="4"/>
                <c:pt idx="0">
                  <c:v>0.61099999999999999</c:v>
                </c:pt>
                <c:pt idx="1">
                  <c:v>0.30599999999999999</c:v>
                </c:pt>
                <c:pt idx="2">
                  <c:v>2.8000000000000001E-2</c:v>
                </c:pt>
                <c:pt idx="3">
                  <c:v>5.6000000000000001E-2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It is better to attend STAR on Saturday as opposed to staying after school.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11891825666004273"/>
          <c:y val="2.12483370108943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'5-Saturday'!$A$2:$A$5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'5-Saturday'!$B$2:$B$5</c:f>
              <c:numCache>
                <c:formatCode>0.0%</c:formatCode>
                <c:ptCount val="4"/>
                <c:pt idx="0">
                  <c:v>0.48599999999999999</c:v>
                </c:pt>
                <c:pt idx="1">
                  <c:v>0.24299999999999999</c:v>
                </c:pt>
                <c:pt idx="2">
                  <c:v>5.3999999999999999E-2</c:v>
                </c:pt>
                <c:pt idx="3">
                  <c:v>0.216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I would rather</a:t>
            </a:r>
            <a:r>
              <a:rPr lang="en-US" sz="2000" b="1" baseline="0">
                <a:effectLst/>
              </a:rPr>
              <a:t> have STAR 7 Saturdays in a row, instead of spreading them out over three months.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11891825666004273"/>
          <c:y val="2.12483370108943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'8-7 Sat Cons.'!$A$2:$A$5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'8-7 Sat Cons.'!$B$2:$B$5</c:f>
              <c:numCache>
                <c:formatCode>0.0%</c:formatCode>
                <c:ptCount val="4"/>
                <c:pt idx="0">
                  <c:v>0.189</c:v>
                </c:pt>
                <c:pt idx="1">
                  <c:v>0.16200000000000001</c:v>
                </c:pt>
                <c:pt idx="2">
                  <c:v>0.29699999999999999</c:v>
                </c:pt>
                <c:pt idx="3">
                  <c:v>0.35099999999999998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>
                <a:effectLst/>
              </a:rPr>
              <a:t>Having STAR 3 times in January, 3 times in March, and 1 time in April is a good schedule.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11891825666004273"/>
          <c:y val="2.12483370108943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3.5837922589903481E-2"/>
                  <c:y val="0.127501392425989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'7-2013 sch.'!$A$2:$A$5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'7-2013 sch.'!$B$2:$B$5</c:f>
              <c:numCache>
                <c:formatCode>0.0%</c:formatCode>
                <c:ptCount val="4"/>
                <c:pt idx="0">
                  <c:v>0.378</c:v>
                </c:pt>
                <c:pt idx="1">
                  <c:v>0.432</c:v>
                </c:pt>
                <c:pt idx="2">
                  <c:v>0.16200000000000001</c:v>
                </c:pt>
                <c:pt idx="3">
                  <c:v>2.7E-2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 smtClean="0"/>
              <a:t>I would like to attend STAR on Saturdays from 8:00 to noon</a:t>
            </a:r>
            <a:r>
              <a:rPr lang="en-US" sz="1800" b="1" i="0" baseline="0" dirty="0" smtClean="0"/>
              <a:t>.</a:t>
            </a:r>
            <a:endParaRPr lang="en-US" sz="1800" b="0" i="0" baseline="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42F6F-FDC4-4B4C-9028-E4BD1CE4C328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A355C-7E3A-4EC4-BB92-0D373EAA9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43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2433-8323-4414-B371-7D74A302FE1E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BBAE-A6A9-478A-87EA-95FBF26E7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2433-8323-4414-B371-7D74A302FE1E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BBAE-A6A9-478A-87EA-95FBF26E7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2433-8323-4414-B371-7D74A302FE1E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BBAE-A6A9-478A-87EA-95FBF26E7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2433-8323-4414-B371-7D74A302FE1E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BBAE-A6A9-478A-87EA-95FBF26E7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2433-8323-4414-B371-7D74A302FE1E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BBAE-A6A9-478A-87EA-95FBF26E7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2433-8323-4414-B371-7D74A302FE1E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BBAE-A6A9-478A-87EA-95FBF26E7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2433-8323-4414-B371-7D74A302FE1E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BBAE-A6A9-478A-87EA-95FBF26E7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2433-8323-4414-B371-7D74A302FE1E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BBAE-A6A9-478A-87EA-95FBF26E7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2433-8323-4414-B371-7D74A302FE1E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BBAE-A6A9-478A-87EA-95FBF26E7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2433-8323-4414-B371-7D74A302FE1E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BBAE-A6A9-478A-87EA-95FBF26E7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2433-8323-4414-B371-7D74A302FE1E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BBAE-A6A9-478A-87EA-95FBF26E7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2433-8323-4414-B371-7D74A302FE1E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9BBAE-A6A9-478A-87EA-95FBF26E7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mailto:tthrailkill@walton.k12.ga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S.T.A.R.</a:t>
            </a:r>
            <a:endParaRPr lang="en-US" sz="2800" dirty="0"/>
          </a:p>
          <a:p>
            <a:pPr algn="ctr"/>
            <a:r>
              <a:rPr lang="en-US" sz="2800" b="1" u="sng" dirty="0"/>
              <a:t>Success Through Arithmetic and </a:t>
            </a:r>
            <a:r>
              <a:rPr lang="en-US" sz="2800" b="1" u="sng" dirty="0" smtClean="0"/>
              <a:t>Reading</a:t>
            </a:r>
          </a:p>
          <a:p>
            <a:pPr algn="ctr"/>
            <a:endParaRPr lang="en-US" sz="2800" dirty="0"/>
          </a:p>
          <a:p>
            <a:r>
              <a:rPr lang="en-US" sz="2800" dirty="0" smtClean="0"/>
              <a:t>S.T.A.R. is Title I funded program designed to remediate students in the areas of reading and mathematics.</a:t>
            </a:r>
          </a:p>
          <a:p>
            <a:pPr algn="ctr"/>
            <a:endParaRPr lang="en-US" sz="2800" b="1" u="sng" dirty="0"/>
          </a:p>
          <a:p>
            <a:pPr algn="ctr"/>
            <a:r>
              <a:rPr lang="en-US" sz="2800" b="1" u="sng" dirty="0" smtClean="0"/>
              <a:t>Mission </a:t>
            </a:r>
            <a:endParaRPr lang="en-US" sz="2800" b="1" u="sng" dirty="0" smtClean="0"/>
          </a:p>
          <a:p>
            <a:pPr algn="ctr"/>
            <a:endParaRPr lang="en-US" sz="2800" dirty="0"/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Success Through Arithmetic and Reading (S.T.A.R.)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program’s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role is to increase the knowledge base and confidence level of 7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8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grade students in the area of arithmetic and reading through rigorous and engaging lessons utilizing current technologies and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28606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976500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4748" y="5859159"/>
            <a:ext cx="9144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total of 78% of students surveyed felt the Gift Card Raffle encouraged them to attend STAR.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672943"/>
              </p:ext>
            </p:extLst>
          </p:nvPr>
        </p:nvGraphicFramePr>
        <p:xfrm>
          <a:off x="-14748" y="23335"/>
          <a:ext cx="9158749" cy="631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84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5500367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861660"/>
            <a:ext cx="9144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total of 86% of students surveyed would like to see Beats (or like items) raffled.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525396"/>
              </p:ext>
            </p:extLst>
          </p:nvPr>
        </p:nvGraphicFramePr>
        <p:xfrm>
          <a:off x="0" y="23336"/>
          <a:ext cx="9116961" cy="631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35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7459088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290" y="5473005"/>
            <a:ext cx="91440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total of 97% of students surveyed feel offering coupons, passes and raffle tickets during class helped to keep them focused.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536595"/>
              </p:ext>
            </p:extLst>
          </p:nvPr>
        </p:nvGraphicFramePr>
        <p:xfrm>
          <a:off x="152400" y="23337"/>
          <a:ext cx="8971935" cy="561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27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185937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893194"/>
            <a:ext cx="9144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total of 89% of students surveyed like the idea of a warm breakfast to begin STAR.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384773"/>
              </p:ext>
            </p:extLst>
          </p:nvPr>
        </p:nvGraphicFramePr>
        <p:xfrm>
          <a:off x="0" y="0"/>
          <a:ext cx="9144001" cy="6370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29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289748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31955" y="5903893"/>
            <a:ext cx="9144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total of 75% of students surveyed like the idea of a having cereal bars, etc. for snack.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897886"/>
              </p:ext>
            </p:extLst>
          </p:nvPr>
        </p:nvGraphicFramePr>
        <p:xfrm>
          <a:off x="-31954" y="23337"/>
          <a:ext cx="9185788" cy="614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10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S.T.A.R.</a:t>
            </a:r>
            <a:endParaRPr lang="en-US" sz="2800" dirty="0"/>
          </a:p>
          <a:p>
            <a:pPr algn="ctr"/>
            <a:r>
              <a:rPr lang="en-US" sz="2800" b="1" u="sng" dirty="0"/>
              <a:t>Success Through Arithmetic and </a:t>
            </a:r>
            <a:r>
              <a:rPr lang="en-US" sz="2800" b="1" u="sng" dirty="0" smtClean="0"/>
              <a:t>Reading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u="sng" dirty="0" smtClean="0"/>
              <a:t>Goal Results:</a:t>
            </a:r>
          </a:p>
          <a:p>
            <a:pPr algn="ctr"/>
            <a:endParaRPr lang="en-US" sz="2800" dirty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result of our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year of attendance initiatives yielded a result of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6 additional students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attending S.T.A.R. each Saturday from the previous year.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tthrailkill\AppData\Local\Microsoft\Windows\Temporary Internet Files\Content.IE5\RR7BC3U4\MP9004019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9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S.T.A.R.</a:t>
            </a:r>
            <a:endParaRPr lang="en-US" sz="2800" dirty="0"/>
          </a:p>
          <a:p>
            <a:pPr algn="ctr"/>
            <a:r>
              <a:rPr lang="en-US" sz="2800" b="1" u="sng" dirty="0"/>
              <a:t>Success Through Arithmetic and </a:t>
            </a:r>
            <a:r>
              <a:rPr lang="en-US" sz="2800" b="1" u="sng" dirty="0" smtClean="0"/>
              <a:t>Reading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u="sng" dirty="0" smtClean="0"/>
              <a:t>Direction for the Future</a:t>
            </a:r>
          </a:p>
          <a:p>
            <a:pPr algn="ctr"/>
            <a:endParaRPr lang="en-US" sz="2800" dirty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would our S.T.A.R. students like to see included on Saturdays?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tthrailkill\AppData\Local\Microsoft\Windows\Temporary Internet Files\Content.IE5\IBH1KMFD\MP9003826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51" y="3102569"/>
            <a:ext cx="2513898" cy="35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05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50979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31955" y="6011181"/>
            <a:ext cx="9144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total of 78% of students surveyed want help with homework, missing work, and school work.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781648"/>
              </p:ext>
            </p:extLst>
          </p:nvPr>
        </p:nvGraphicFramePr>
        <p:xfrm>
          <a:off x="0" y="23337"/>
          <a:ext cx="9114503" cy="668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6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S.T.A.R.</a:t>
            </a:r>
            <a:endParaRPr lang="en-US" sz="2800" dirty="0"/>
          </a:p>
          <a:p>
            <a:pPr algn="ctr"/>
            <a:r>
              <a:rPr lang="en-US" sz="2800" b="1" u="sng" dirty="0"/>
              <a:t>Success Through Arithmetic and </a:t>
            </a:r>
            <a:r>
              <a:rPr lang="en-US" sz="2800" b="1" u="sng" dirty="0" smtClean="0"/>
              <a:t>Reading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u="sng" dirty="0" smtClean="0"/>
              <a:t>Success</a:t>
            </a:r>
          </a:p>
          <a:p>
            <a:pPr algn="ctr"/>
            <a:endParaRPr lang="en-US" sz="2800" dirty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successful do the students feel the S.T.A.R. program is?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tthrailkill\AppData\Local\Microsoft\Windows\Temporary Internet Files\Content.IE5\EZIHDO5R\MP900387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56" y="3020961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thrailkill\AppData\Local\Microsoft\Windows\Temporary Internet Files\Content.IE5\RR7BC3U4\MP9004423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0624"/>
            <a:ext cx="2434571" cy="161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thrailkill\AppData\Local\Microsoft\Windows\Temporary Internet Files\Content.IE5\IBH1KMFD\MP90044237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57830"/>
            <a:ext cx="2434570" cy="16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0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9477191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total of 73% of students surveyed feel stronger in Reading as a result of STAR.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327081"/>
              </p:ext>
            </p:extLst>
          </p:nvPr>
        </p:nvGraphicFramePr>
        <p:xfrm>
          <a:off x="0" y="23337"/>
          <a:ext cx="9180871" cy="683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06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S.T.A.R.</a:t>
            </a:r>
            <a:endParaRPr lang="en-US" sz="2800" dirty="0"/>
          </a:p>
          <a:p>
            <a:pPr algn="ctr"/>
            <a:r>
              <a:rPr lang="en-US" sz="2800" b="1" u="sng" dirty="0"/>
              <a:t>Success Through Arithmetic and </a:t>
            </a:r>
            <a:r>
              <a:rPr lang="en-US" sz="2800" b="1" u="sng" dirty="0" smtClean="0"/>
              <a:t>Reading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u="sng" dirty="0" smtClean="0"/>
              <a:t>Implementation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1" y="2297668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October-December</a:t>
            </a:r>
            <a:r>
              <a:rPr lang="en-US" sz="2000" dirty="0" smtClean="0"/>
              <a:t>: Teachers and Parents Conference about Specific Needs related to the Student’s Academic Progress-A S.T.A.R. Application is completed for students who are identified as needing assistance in Reading and/or Math.</a:t>
            </a:r>
          </a:p>
          <a:p>
            <a:endParaRPr lang="en-US" sz="2000" dirty="0"/>
          </a:p>
          <a:p>
            <a:r>
              <a:rPr lang="en-US" sz="2000" b="1" u="sng" dirty="0" smtClean="0"/>
              <a:t>January-April</a:t>
            </a:r>
            <a:r>
              <a:rPr lang="en-US" sz="2000" dirty="0" smtClean="0"/>
              <a:t>: Students who completed the S.T.A.R. Application are invited to attend Saturday School Sessions related to increasing the knowledge and skills related to Reading and/or Math.  These sessions are taught by highly-qualified Reading and Math teachers from YMS and incorporate small group and individualized instruction utilizing sound teaching practices and technology.</a:t>
            </a:r>
          </a:p>
          <a:p>
            <a:endParaRPr lang="en-US" sz="2000" dirty="0"/>
          </a:p>
          <a:p>
            <a:r>
              <a:rPr lang="en-US" sz="2000" b="1" u="sng" dirty="0" smtClean="0"/>
              <a:t>April</a:t>
            </a:r>
            <a:r>
              <a:rPr lang="en-US" sz="2000" dirty="0" smtClean="0"/>
              <a:t>: Students complete the administration of the Criterion-Referenced Competency Test (CRCT)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210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402038"/>
              </p:ext>
            </p:extLst>
          </p:nvPr>
        </p:nvGraphicFramePr>
        <p:xfrm>
          <a:off x="0" y="0"/>
          <a:ext cx="913416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371743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899733"/>
            <a:ext cx="9144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total of 95% of students surveyed feel stronger in Math as a result of STAR.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85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457216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27040" y="6027003"/>
            <a:ext cx="9163665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total of 89% of students surveyed feel more confident about taking the CRCT.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909380"/>
              </p:ext>
            </p:extLst>
          </p:nvPr>
        </p:nvGraphicFramePr>
        <p:xfrm>
          <a:off x="0" y="23337"/>
          <a:ext cx="9144001" cy="683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9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6496854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413" y="5903893"/>
            <a:ext cx="910958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total of 84% of students surveyed feel more confident about school.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348279"/>
              </p:ext>
            </p:extLst>
          </p:nvPr>
        </p:nvGraphicFramePr>
        <p:xfrm>
          <a:off x="34412" y="1"/>
          <a:ext cx="8819535" cy="670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4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S.T.A.R.</a:t>
            </a:r>
            <a:endParaRPr lang="en-US" sz="2800" dirty="0"/>
          </a:p>
          <a:p>
            <a:pPr algn="ctr"/>
            <a:r>
              <a:rPr lang="en-US" sz="2800" b="1" u="sng" dirty="0"/>
              <a:t>Success Through Arithmetic and </a:t>
            </a:r>
            <a:r>
              <a:rPr lang="en-US" sz="2800" b="1" u="sng" dirty="0" smtClean="0"/>
              <a:t>Reading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b="1" i="1" dirty="0" smtClean="0"/>
              <a:t>The Best Compliment a S.T.A.R. student could offer…</a:t>
            </a:r>
          </a:p>
          <a:p>
            <a:pPr algn="ctr"/>
            <a:endParaRPr lang="en-US" sz="2800" i="1" dirty="0"/>
          </a:p>
        </p:txBody>
      </p:sp>
      <p:pic>
        <p:nvPicPr>
          <p:cNvPr id="6151" name="Picture 7" descr="C:\Users\tthrailkill\AppData\Local\Microsoft\Windows\Temporary Internet Files\Content.IE5\EZIHDO5R\MP9004393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42" y="3048000"/>
            <a:ext cx="4180915" cy="32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05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801521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4748" y="5878446"/>
            <a:ext cx="9144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total of 91% of students surveyed would suggest STAR to someone who is looking for help with the CRCT.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778533"/>
              </p:ext>
            </p:extLst>
          </p:nvPr>
        </p:nvGraphicFramePr>
        <p:xfrm>
          <a:off x="0" y="23337"/>
          <a:ext cx="9144001" cy="614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1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394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S.T.A.R. program is successful each year because of the students, their families, the staff at Youth Middle School, and local sponsors.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Thank you for your time and efforts in helping the students of YMS meet their goals.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feel free to contact me at </a:t>
            </a:r>
            <a:r>
              <a:rPr lang="en-US" dirty="0" smtClean="0">
                <a:hlinkClick r:id="rId2"/>
              </a:rPr>
              <a:t>tthrailkill@walton.k12.ga.us</a:t>
            </a:r>
            <a:r>
              <a:rPr lang="en-US" dirty="0" smtClean="0"/>
              <a:t> if I can ever be of assistance to you.</a:t>
            </a:r>
            <a:endParaRPr lang="en-US" dirty="0"/>
          </a:p>
        </p:txBody>
      </p:sp>
      <p:pic>
        <p:nvPicPr>
          <p:cNvPr id="7170" name="Picture 2" descr="C:\Users\tthrailkill\AppData\Local\Microsoft\Windows\Temporary Internet Files\Content.IE5\RR7BC3U4\MC9001052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1587398" cy="18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8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 Student Survey</a:t>
            </a:r>
            <a:br>
              <a:rPr lang="en-US" dirty="0" smtClean="0"/>
            </a:br>
            <a:r>
              <a:rPr lang="en-US" dirty="0" smtClean="0"/>
              <a:t>2012-2013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20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Student Survey conducted </a:t>
            </a:r>
          </a:p>
          <a:p>
            <a:r>
              <a:rPr lang="en-US" dirty="0" smtClean="0"/>
              <a:t>Saturday, March 23, 2013 and</a:t>
            </a:r>
          </a:p>
          <a:p>
            <a:r>
              <a:rPr lang="en-US" dirty="0" smtClean="0"/>
              <a:t>Saturday, April 13, 2013.</a:t>
            </a:r>
          </a:p>
          <a:p>
            <a:endParaRPr lang="en-US" dirty="0"/>
          </a:p>
          <a:p>
            <a:r>
              <a:rPr lang="en-US" dirty="0" smtClean="0"/>
              <a:t>A total of 37 students completed the survey.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S.T.A.R.</a:t>
            </a:r>
            <a:endParaRPr lang="en-US" sz="2800" dirty="0"/>
          </a:p>
          <a:p>
            <a:pPr algn="ctr"/>
            <a:r>
              <a:rPr lang="en-US" sz="2800" b="1" u="sng" dirty="0"/>
              <a:t>Success Through Arithmetic and </a:t>
            </a:r>
            <a:r>
              <a:rPr lang="en-US" sz="2800" b="1" u="sng" dirty="0" smtClean="0"/>
              <a:t>Reading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u="sng" dirty="0" smtClean="0"/>
              <a:t>Student Feedback</a:t>
            </a:r>
          </a:p>
          <a:p>
            <a:pPr algn="ctr"/>
            <a:endParaRPr lang="en-US" sz="2800" dirty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order to continually improve the implementation of knowledge and skills related to S.T.A.R., we utilize student input and feedback on an annual basis.</a:t>
            </a:r>
          </a:p>
        </p:txBody>
      </p:sp>
      <p:pic>
        <p:nvPicPr>
          <p:cNvPr id="1026" name="Picture 2" descr="C:\Users\tthrailkill\AppData\Local\Microsoft\Windows\Temporary Internet Files\Content.IE5\EZIHDO5R\MP9004278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9305"/>
            <a:ext cx="3619500" cy="269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6484797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9665" y="5844411"/>
            <a:ext cx="9144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Only 46% of students surveyed like the idea of having STAR after school.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188039"/>
              </p:ext>
            </p:extLst>
          </p:nvPr>
        </p:nvGraphicFramePr>
        <p:xfrm>
          <a:off x="-19665" y="23337"/>
          <a:ext cx="9126795" cy="629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52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4413279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total of 73% of students surveyed like the idea of having STAR on Saturday.</a:t>
            </a:r>
            <a:endParaRPr lang="en-US" sz="28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899379"/>
              </p:ext>
            </p:extLst>
          </p:nvPr>
        </p:nvGraphicFramePr>
        <p:xfrm>
          <a:off x="0" y="23337"/>
          <a:ext cx="9124335" cy="635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4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1980453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891157"/>
            <a:ext cx="9144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Only 35% of students surveyed like the idea of having 7 Saturdays in a row.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390897"/>
              </p:ext>
            </p:extLst>
          </p:nvPr>
        </p:nvGraphicFramePr>
        <p:xfrm>
          <a:off x="0" y="23337"/>
          <a:ext cx="9175955" cy="634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45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772546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903893"/>
            <a:ext cx="912679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total of 81% of students surveyed like the idea of having STAR spread out over several months.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722614"/>
              </p:ext>
            </p:extLst>
          </p:nvPr>
        </p:nvGraphicFramePr>
        <p:xfrm>
          <a:off x="0" y="23337"/>
          <a:ext cx="9144001" cy="635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19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S.T.A.R.</a:t>
            </a:r>
            <a:endParaRPr lang="en-US" sz="2800" dirty="0"/>
          </a:p>
          <a:p>
            <a:pPr algn="ctr"/>
            <a:r>
              <a:rPr lang="en-US" sz="2800" b="1" u="sng" dirty="0"/>
              <a:t>Success Through Arithmetic and </a:t>
            </a:r>
            <a:r>
              <a:rPr lang="en-US" sz="2800" b="1" u="sng" dirty="0" smtClean="0"/>
              <a:t>Reading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u="sng" dirty="0" smtClean="0"/>
              <a:t>Goals</a:t>
            </a:r>
          </a:p>
          <a:p>
            <a:pPr algn="ctr"/>
            <a:endParaRPr lang="en-US" sz="2800" dirty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year, we review specific goals related to S.T.A.R.  Establishing consistent student attendance is paramount to reaching our success.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Therefore, we worked with Communities In Schools (CIS) last year to create an incentive program based on student attendance in S.T.A.R.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0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1188</Words>
  <Application>Microsoft Office PowerPoint</Application>
  <PresentationFormat>On-screen Show (4:3)</PresentationFormat>
  <Paragraphs>112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STAR Student Survey 2012-2013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tthrailkill</dc:creator>
  <cp:lastModifiedBy>Thrailkill, Thomas</cp:lastModifiedBy>
  <cp:revision>76</cp:revision>
  <cp:lastPrinted>2013-10-03T15:16:20Z</cp:lastPrinted>
  <dcterms:created xsi:type="dcterms:W3CDTF">2012-05-02T15:07:10Z</dcterms:created>
  <dcterms:modified xsi:type="dcterms:W3CDTF">2013-10-04T14:11:39Z</dcterms:modified>
</cp:coreProperties>
</file>